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417" r:id="rId2"/>
    <p:sldId id="468" r:id="rId3"/>
    <p:sldId id="469" r:id="rId4"/>
    <p:sldId id="433" r:id="rId5"/>
    <p:sldId id="479" r:id="rId6"/>
    <p:sldId id="453" r:id="rId7"/>
    <p:sldId id="435" r:id="rId8"/>
    <p:sldId id="354" r:id="rId9"/>
    <p:sldId id="436" r:id="rId10"/>
    <p:sldId id="437" r:id="rId11"/>
    <p:sldId id="439" r:id="rId12"/>
    <p:sldId id="490" r:id="rId13"/>
    <p:sldId id="422" r:id="rId14"/>
    <p:sldId id="500" r:id="rId15"/>
    <p:sldId id="491" r:id="rId16"/>
    <p:sldId id="456" r:id="rId17"/>
    <p:sldId id="455" r:id="rId18"/>
    <p:sldId id="457" r:id="rId19"/>
    <p:sldId id="458" r:id="rId20"/>
    <p:sldId id="459" r:id="rId21"/>
    <p:sldId id="461" r:id="rId22"/>
    <p:sldId id="462" r:id="rId23"/>
    <p:sldId id="463" r:id="rId24"/>
    <p:sldId id="465" r:id="rId25"/>
    <p:sldId id="464" r:id="rId26"/>
    <p:sldId id="496" r:id="rId27"/>
    <p:sldId id="471" r:id="rId28"/>
    <p:sldId id="501" r:id="rId29"/>
    <p:sldId id="472" r:id="rId30"/>
    <p:sldId id="499" r:id="rId31"/>
    <p:sldId id="473" r:id="rId32"/>
    <p:sldId id="475" r:id="rId33"/>
    <p:sldId id="502" r:id="rId34"/>
    <p:sldId id="503" r:id="rId35"/>
    <p:sldId id="498" r:id="rId36"/>
    <p:sldId id="477" r:id="rId37"/>
    <p:sldId id="483" r:id="rId38"/>
    <p:sldId id="485" r:id="rId3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A21305-521B-4E77-80FB-475125A2CB02}" v="19" dt="2025-01-24T18:54:12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38" autoAdjust="0"/>
    <p:restoredTop sz="93969" autoAdjust="0"/>
  </p:normalViewPr>
  <p:slideViewPr>
    <p:cSldViewPr>
      <p:cViewPr varScale="1">
        <p:scale>
          <a:sx n="53" d="100"/>
          <a:sy n="53" d="100"/>
        </p:scale>
        <p:origin x="1356" y="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9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-34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8A464-03F6-4919-88D6-9CA75711D6DA}" type="datetimeFigureOut">
              <a:rPr lang="pt-BR" smtClean="0"/>
              <a:t>25/01/2025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F8EECE-385D-463B-B33C-CD9249537B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8924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/>
          </a:p>
        </p:txBody>
      </p:sp>
      <p:sp>
        <p:nvSpPr>
          <p:cNvPr id="78852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0015C06-C266-4C2B-A9BD-D31CED8B0882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3793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/>
          </a:p>
        </p:txBody>
      </p:sp>
      <p:sp>
        <p:nvSpPr>
          <p:cNvPr id="80900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768A22C-F180-4DA0-8E1F-1615FC6F9538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9977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/>
          </a:p>
        </p:txBody>
      </p:sp>
      <p:sp>
        <p:nvSpPr>
          <p:cNvPr id="81924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674FC38-D413-4976-AEFB-508F478433E0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8287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/>
          </a:p>
        </p:txBody>
      </p:sp>
      <p:sp>
        <p:nvSpPr>
          <p:cNvPr id="82948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36EEF38-B9B6-4ED8-9E5D-51B2F1854310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3717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/>
          </a:p>
        </p:txBody>
      </p:sp>
      <p:sp>
        <p:nvSpPr>
          <p:cNvPr id="84996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8AF7B56-35C3-4074-BE13-CDB1992C4943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7577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25/01/2025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25/01/2025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25/01/2025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25/01/2025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25/01/2025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25/01/2025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25/01/2025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25/01/2025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25/01/2025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25/01/2025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25/01/2025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pPr/>
              <a:t>25/01/2025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gle/qqzbd9fxrD9zFU187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nditestrs.org.br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sinditestrs@sinditestrs.org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2F85FC8-6092-4173-BE3B-01305D23BC87}" type="slidenum">
              <a:rPr lang="pt-BR" altLang="pt-BR" smtClean="0"/>
              <a:pPr/>
              <a:t>1</a:t>
            </a:fld>
            <a:endParaRPr lang="pt-BR" altLang="pt-BR" dirty="0"/>
          </a:p>
        </p:txBody>
      </p:sp>
      <p:sp>
        <p:nvSpPr>
          <p:cNvPr id="2" name="AutoShape 2" descr="blob:https://web.whatsapp.com/806a8742-fed7-403b-b784-03e6f9f8de4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blob:https://web.whatsapp.com/806a8742-fed7-403b-b784-03e6f9f8de48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 descr="Diagrama&#10;&#10;Descrição gerada automaticamente">
            <a:extLst>
              <a:ext uri="{FF2B5EF4-FFF2-40B4-BE49-F238E27FC236}">
                <a16:creationId xmlns:a16="http://schemas.microsoft.com/office/drawing/2014/main" id="{FFBD3151-8489-A1A5-9ED4-CA8B6367C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34298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 preto sobre fundo branco&#10;&#10;Descrição gerada automaticamente">
            <a:extLst>
              <a:ext uri="{FF2B5EF4-FFF2-40B4-BE49-F238E27FC236}">
                <a16:creationId xmlns:a16="http://schemas.microsoft.com/office/drawing/2014/main" id="{15079488-BE3E-7B66-067D-AB2781029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969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179512" y="227781"/>
            <a:ext cx="8784976" cy="636957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700" b="1" dirty="0"/>
              <a:t>Art. 612 - Os Sindicatos </a:t>
            </a:r>
            <a:r>
              <a:rPr lang="pt-BR" sz="3700" b="1" u="sng" dirty="0"/>
              <a:t>só poderão celebrar Convenções</a:t>
            </a:r>
            <a:r>
              <a:rPr lang="pt-BR" sz="3700" b="1" dirty="0"/>
              <a:t> ou </a:t>
            </a:r>
            <a:r>
              <a:rPr lang="pt-BR" sz="3700" b="1" u="sng" dirty="0"/>
              <a:t>ACT</a:t>
            </a:r>
            <a:r>
              <a:rPr lang="pt-BR" sz="3700" b="1" dirty="0"/>
              <a:t>, </a:t>
            </a:r>
            <a:r>
              <a:rPr lang="pt-BR" sz="3700" b="1" dirty="0">
                <a:solidFill>
                  <a:srgbClr val="FF0000"/>
                </a:solidFill>
              </a:rPr>
              <a:t>POR DELIBERAÇÃO DE ASSEMBLEIA GERAL </a:t>
            </a:r>
            <a:r>
              <a:rPr lang="pt-BR" sz="3700" b="1" dirty="0">
                <a:solidFill>
                  <a:srgbClr val="FF0000"/>
                </a:solidFill>
                <a:highlight>
                  <a:srgbClr val="FFFF00"/>
                </a:highlight>
              </a:rPr>
              <a:t>ESPECIALMENTE CONVOCADA PARA ESSE FIM</a:t>
            </a:r>
            <a:r>
              <a:rPr lang="pt-BR" sz="3700" b="1" dirty="0"/>
              <a:t>, consoante o disposto nos respectivos Estatutos, </a:t>
            </a:r>
            <a:r>
              <a:rPr lang="pt-BR" sz="3700" b="1" u="sng" dirty="0"/>
              <a:t>dependendo a validade da mesma do comparecimento e votação</a:t>
            </a:r>
            <a:r>
              <a:rPr lang="pt-BR" sz="3700" b="1" dirty="0"/>
              <a:t>, </a:t>
            </a:r>
            <a:r>
              <a:rPr lang="pt-BR" sz="3700" b="1" strike="sngStrik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 primeira convocação, de 2/3 dos associados da entidade, se tratar de Convenção, e dos interessados, no caso de Acordo, e, em segunda, </a:t>
            </a:r>
            <a:r>
              <a:rPr lang="pt-BR" sz="3700" b="1" u="sng" strike="sngStrike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1/3 dos mesmos</a:t>
            </a:r>
            <a:r>
              <a:rPr lang="pt-BR" sz="3700" b="1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312723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dirty="0">
                <a:solidFill>
                  <a:srgbClr val="FF0000"/>
                </a:solidFill>
                <a:latin typeface="Arial Black" pitchFamily="34" charset="0"/>
                <a:ea typeface="Verdana" pitchFamily="34" charset="0"/>
                <a:cs typeface="Verdana" pitchFamily="34" charset="0"/>
              </a:rPr>
              <a:t>“Aumento” do salário</a:t>
            </a:r>
            <a:endParaRPr lang="pt-BR" sz="5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0963" name="Espaço Reservado para Conteúdo 4"/>
          <p:cNvSpPr>
            <a:spLocks noGrp="1"/>
          </p:cNvSpPr>
          <p:nvPr>
            <p:ph idx="1"/>
          </p:nvPr>
        </p:nvSpPr>
        <p:spPr>
          <a:xfrm>
            <a:off x="251520" y="1700808"/>
            <a:ext cx="8640960" cy="4392488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Font typeface="Wingdings" pitchFamily="2" charset="2"/>
              <a:buNone/>
            </a:pPr>
            <a:r>
              <a:rPr lang="pt-BR" sz="4400" dirty="0">
                <a:latin typeface="Arial Black" pitchFamily="34" charset="0"/>
              </a:rPr>
              <a:t>Mas porquê tem que negociar, </a:t>
            </a:r>
            <a:r>
              <a:rPr lang="pt-BR" sz="4400" dirty="0">
                <a:solidFill>
                  <a:srgbClr val="FF0000"/>
                </a:solidFill>
                <a:latin typeface="Arial Black" pitchFamily="34" charset="0"/>
              </a:rPr>
              <a:t>de quanto em quanto tempo </a:t>
            </a:r>
            <a:r>
              <a:rPr lang="pt-BR" sz="4400" dirty="0">
                <a:latin typeface="Arial Black" pitchFamily="34" charset="0"/>
              </a:rPr>
              <a:t>e, como se dá esta negociação?</a:t>
            </a:r>
          </a:p>
        </p:txBody>
      </p:sp>
    </p:spTree>
    <p:extLst>
      <p:ext uri="{BB962C8B-B14F-4D97-AF65-F5344CB8AC3E}">
        <p14:creationId xmlns:p14="http://schemas.microsoft.com/office/powerpoint/2010/main" val="1270354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1296144"/>
          </a:xfrm>
        </p:spPr>
        <p:txBody>
          <a:bodyPr>
            <a:noAutofit/>
          </a:bodyPr>
          <a:lstStyle/>
          <a:p>
            <a:r>
              <a:rPr lang="pt-BR" sz="3600" b="1" dirty="0"/>
              <a:t>LEI Nº 10.192, DE 14 DE FEVEREIRODE 2001</a:t>
            </a:r>
            <a:br>
              <a:rPr lang="pt-BR" sz="3600" b="1" dirty="0"/>
            </a:br>
            <a:r>
              <a:rPr lang="pt-BR" sz="2000" dirty="0"/>
              <a:t> “</a:t>
            </a:r>
            <a:r>
              <a:rPr lang="pt-BR" sz="2000" dirty="0">
                <a:solidFill>
                  <a:srgbClr val="FF0000"/>
                </a:solidFill>
              </a:rPr>
              <a:t>Dispõe sobre medidas complementares ao Plano Real e dá outras providências</a:t>
            </a:r>
            <a:r>
              <a:rPr lang="pt-BR" sz="2000" dirty="0"/>
              <a:t>”</a:t>
            </a:r>
            <a:endParaRPr lang="pt-BR" sz="2000" b="1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107504" y="1700808"/>
            <a:ext cx="8856984" cy="475252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400" dirty="0"/>
              <a:t>Art. 10 - Os salários </a:t>
            </a:r>
            <a:r>
              <a:rPr lang="pt-BR" sz="4400" b="1" dirty="0"/>
              <a:t>e as demais condições referentes ao trabalho</a:t>
            </a:r>
            <a:r>
              <a:rPr lang="pt-BR" sz="4400" dirty="0"/>
              <a:t> continuam a ser fixados e revistos, na respectiva </a:t>
            </a:r>
            <a:r>
              <a:rPr lang="pt-BR" sz="4400" b="1" u="sng" dirty="0"/>
              <a:t>data-base</a:t>
            </a:r>
            <a:r>
              <a:rPr lang="pt-BR" sz="4400" dirty="0"/>
              <a:t> </a:t>
            </a:r>
            <a:r>
              <a:rPr lang="pt-BR" sz="4400" b="1" dirty="0">
                <a:solidFill>
                  <a:srgbClr val="FF0000"/>
                </a:solidFill>
              </a:rPr>
              <a:t>anual</a:t>
            </a:r>
            <a:r>
              <a:rPr lang="pt-BR" sz="4400" dirty="0"/>
              <a:t>, </a:t>
            </a:r>
            <a:r>
              <a:rPr lang="pt-BR" sz="5400" b="1" dirty="0">
                <a:solidFill>
                  <a:srgbClr val="FF0000"/>
                </a:solidFill>
              </a:rPr>
              <a:t>por intermédio da livre negociação                                  </a:t>
            </a:r>
            <a:r>
              <a:rPr lang="pt-BR" sz="4400" dirty="0"/>
              <a:t>.</a:t>
            </a:r>
            <a:endParaRPr lang="pt-BR" sz="4400" b="1" dirty="0"/>
          </a:p>
        </p:txBody>
      </p:sp>
      <p:sp>
        <p:nvSpPr>
          <p:cNvPr id="4" name="Título 7"/>
          <p:cNvSpPr txBox="1">
            <a:spLocks/>
          </p:cNvSpPr>
          <p:nvPr/>
        </p:nvSpPr>
        <p:spPr>
          <a:xfrm>
            <a:off x="3563888" y="5373216"/>
            <a:ext cx="4968552" cy="936104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600" b="1" dirty="0">
                <a:solidFill>
                  <a:srgbClr val="FF0000"/>
                </a:solidFill>
              </a:rPr>
              <a:t>C O L E T I V A</a:t>
            </a:r>
          </a:p>
        </p:txBody>
      </p:sp>
    </p:spTree>
    <p:extLst>
      <p:ext uri="{BB962C8B-B14F-4D97-AF65-F5344CB8AC3E}">
        <p14:creationId xmlns:p14="http://schemas.microsoft.com/office/powerpoint/2010/main" val="3352475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8712968" cy="864096"/>
          </a:xfrm>
        </p:spPr>
        <p:txBody>
          <a:bodyPr>
            <a:noAutofit/>
          </a:bodyPr>
          <a:lstStyle/>
          <a:p>
            <a:r>
              <a:rPr lang="pt-BR" sz="4200" b="1" dirty="0"/>
              <a:t>SOMOS REPRESENTADOS </a:t>
            </a:r>
            <a:r>
              <a:rPr lang="pt-BR" sz="4200" b="1" dirty="0">
                <a:solidFill>
                  <a:srgbClr val="FF0000"/>
                </a:solidFill>
                <a:highlight>
                  <a:srgbClr val="FFFF00"/>
                </a:highlight>
              </a:rPr>
              <a:t>COLETIVAMENTE</a:t>
            </a:r>
            <a:r>
              <a:rPr lang="pt-BR" sz="4200" b="1" dirty="0"/>
              <a:t> POR SINDICATOS </a:t>
            </a:r>
            <a:r>
              <a:rPr lang="pt-BR" sz="4200" b="1" dirty="0">
                <a:solidFill>
                  <a:srgbClr val="FF0000"/>
                </a:solidFill>
              </a:rPr>
              <a:t>(</a:t>
            </a:r>
            <a:r>
              <a:rPr lang="pt-BR" sz="4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LABORAIS</a:t>
            </a:r>
            <a:r>
              <a:rPr lang="pt-BR" sz="4200" b="1" dirty="0"/>
              <a:t> E </a:t>
            </a:r>
            <a:r>
              <a:rPr lang="pt-BR" sz="4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PATRONAIS</a:t>
            </a:r>
            <a:r>
              <a:rPr lang="pt-BR" sz="4200" b="1" dirty="0">
                <a:solidFill>
                  <a:srgbClr val="FF0000"/>
                </a:solidFill>
              </a:rPr>
              <a:t>)</a:t>
            </a:r>
            <a:br>
              <a:rPr lang="pt-BR" sz="4200" b="1" dirty="0">
                <a:solidFill>
                  <a:srgbClr val="FF0000"/>
                </a:solidFill>
              </a:rPr>
            </a:b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060848"/>
            <a:ext cx="4320480" cy="3096344"/>
          </a:xfrm>
        </p:spPr>
        <p:txBody>
          <a:bodyPr>
            <a:no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pt-BR" sz="4400" b="1" dirty="0"/>
              <a:t>TRABALHADORES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pt-BR" sz="4400" b="1" dirty="0"/>
              <a:t>SINDITESTRS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pt-BR" sz="4400" b="1" dirty="0">
                <a:solidFill>
                  <a:srgbClr val="FF0000"/>
                </a:solidFill>
              </a:rPr>
              <a:t>FENATEST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pt-BR" sz="4400" b="1" dirty="0"/>
              <a:t>CNTC</a:t>
            </a:r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5652120" y="2060848"/>
            <a:ext cx="3384376" cy="3096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pt-BR" sz="4400" b="1" dirty="0"/>
              <a:t>EMPRESAS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pt-BR" sz="4400" b="1" dirty="0">
                <a:solidFill>
                  <a:srgbClr val="FF0000"/>
                </a:solidFill>
              </a:rPr>
              <a:t>SINDUSCOM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pt-BR" sz="4400" b="1" dirty="0"/>
              <a:t>FIERGS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pt-BR" sz="4400" b="1" dirty="0"/>
              <a:t>CNI</a:t>
            </a:r>
          </a:p>
        </p:txBody>
      </p:sp>
      <p:sp>
        <p:nvSpPr>
          <p:cNvPr id="6" name="Seta para a esquerda e para a direita 5"/>
          <p:cNvSpPr/>
          <p:nvPr/>
        </p:nvSpPr>
        <p:spPr>
          <a:xfrm>
            <a:off x="4680104" y="2492936"/>
            <a:ext cx="828000" cy="360000"/>
          </a:xfrm>
          <a:prstGeom prst="leftRightArrow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a esquerda e para a direita 6"/>
          <p:cNvSpPr/>
          <p:nvPr/>
        </p:nvSpPr>
        <p:spPr>
          <a:xfrm>
            <a:off x="4680104" y="3645064"/>
            <a:ext cx="828000" cy="360000"/>
          </a:xfrm>
          <a:prstGeom prst="leftRightArrow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eta para a esquerda e para a direita 7"/>
          <p:cNvSpPr/>
          <p:nvPr/>
        </p:nvSpPr>
        <p:spPr>
          <a:xfrm>
            <a:off x="4680104" y="4797192"/>
            <a:ext cx="828000" cy="360000"/>
          </a:xfrm>
          <a:prstGeom prst="leftRightArrow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 para a esquerda e para a direita 8"/>
          <p:cNvSpPr/>
          <p:nvPr/>
        </p:nvSpPr>
        <p:spPr>
          <a:xfrm>
            <a:off x="4680104" y="5949320"/>
            <a:ext cx="828000" cy="360000"/>
          </a:xfrm>
          <a:prstGeom prst="leftRightArrow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 para baixo 9"/>
          <p:cNvSpPr/>
          <p:nvPr/>
        </p:nvSpPr>
        <p:spPr>
          <a:xfrm flipH="1" flipV="1">
            <a:off x="107504" y="116632"/>
            <a:ext cx="216024" cy="6192688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 para baixo 10"/>
          <p:cNvSpPr/>
          <p:nvPr/>
        </p:nvSpPr>
        <p:spPr>
          <a:xfrm flipH="1" flipV="1">
            <a:off x="8820472" y="116632"/>
            <a:ext cx="216024" cy="6192688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4442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Conteúdo 4"/>
          <p:cNvSpPr>
            <a:spLocks noGrp="1"/>
          </p:cNvSpPr>
          <p:nvPr>
            <p:ph idx="1"/>
          </p:nvPr>
        </p:nvSpPr>
        <p:spPr>
          <a:xfrm>
            <a:off x="107504" y="116632"/>
            <a:ext cx="8964488" cy="6643688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pt-BR" sz="4400" dirty="0">
                <a:latin typeface="Arial Black" pitchFamily="34" charset="0"/>
              </a:rPr>
              <a:t>Quem  nos  representa?</a:t>
            </a:r>
          </a:p>
          <a:p>
            <a:pPr marL="0" indent="0" algn="ctr">
              <a:buFont typeface="Wingdings" pitchFamily="2" charset="2"/>
              <a:buNone/>
            </a:pPr>
            <a:r>
              <a:rPr lang="pt-BR" sz="2800" dirty="0">
                <a:latin typeface="Arial Black" pitchFamily="34" charset="0"/>
              </a:rPr>
              <a:t>(Somos uma categoria diferenciada)</a:t>
            </a:r>
          </a:p>
          <a:p>
            <a:pPr marL="0" indent="0" algn="ctr">
              <a:buFont typeface="Wingdings" pitchFamily="2" charset="2"/>
              <a:buNone/>
            </a:pPr>
            <a:r>
              <a:rPr lang="pt-BR" sz="4400" dirty="0">
                <a:solidFill>
                  <a:srgbClr val="FF0000"/>
                </a:solidFill>
                <a:latin typeface="Arial Black" pitchFamily="34" charset="0"/>
              </a:rPr>
              <a:t>SÓ O SINDITESTRS</a:t>
            </a:r>
            <a:endParaRPr lang="pt-BR" sz="4400" dirty="0">
              <a:latin typeface="Arial Black" pitchFamily="34" charset="0"/>
            </a:endParaRPr>
          </a:p>
          <a:p>
            <a:pPr marL="0" indent="0" algn="ctr">
              <a:buFont typeface="Wingdings" pitchFamily="2" charset="2"/>
              <a:buNone/>
            </a:pPr>
            <a:endParaRPr lang="pt-BR" sz="4400" dirty="0">
              <a:latin typeface="Arial Black" pitchFamily="34" charset="0"/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pt-BR" sz="4400" dirty="0">
                <a:latin typeface="Arial Black" pitchFamily="34" charset="0"/>
              </a:rPr>
              <a:t>E os empregadores?</a:t>
            </a:r>
          </a:p>
          <a:p>
            <a:pPr marL="0" indent="0" algn="ctr">
              <a:buFont typeface="Wingdings" pitchFamily="2" charset="2"/>
              <a:buNone/>
            </a:pPr>
            <a:r>
              <a:rPr lang="pt-BR" sz="4400" dirty="0">
                <a:solidFill>
                  <a:srgbClr val="FF0000"/>
                </a:solidFill>
                <a:latin typeface="Arial Black" pitchFamily="34" charset="0"/>
              </a:rPr>
              <a:t>OS SINDICATOS PATRONAIS</a:t>
            </a:r>
          </a:p>
          <a:p>
            <a:pPr marL="0" indent="0" algn="ctr">
              <a:buFont typeface="Wingdings" pitchFamily="2" charset="2"/>
              <a:buNone/>
            </a:pPr>
            <a:r>
              <a:rPr lang="pt-BR" sz="4400" dirty="0">
                <a:latin typeface="Arial Black" pitchFamily="34" charset="0"/>
              </a:rPr>
              <a:t>+-311 (</a:t>
            </a:r>
            <a:r>
              <a:rPr lang="pt-BR" sz="4400" dirty="0">
                <a:solidFill>
                  <a:srgbClr val="FF0000"/>
                </a:solidFill>
                <a:latin typeface="Arial Black" pitchFamily="34" charset="0"/>
              </a:rPr>
              <a:t>200</a:t>
            </a:r>
            <a:r>
              <a:rPr lang="pt-BR" sz="4400" dirty="0">
                <a:latin typeface="Arial Black" pitchFamily="34" charset="0"/>
              </a:rPr>
              <a:t>) no RS</a:t>
            </a:r>
          </a:p>
        </p:txBody>
      </p:sp>
      <p:sp>
        <p:nvSpPr>
          <p:cNvPr id="43011" name="Título 3"/>
          <p:cNvSpPr>
            <a:spLocks noGrp="1"/>
          </p:cNvSpPr>
          <p:nvPr>
            <p:ph type="title"/>
          </p:nvPr>
        </p:nvSpPr>
        <p:spPr>
          <a:xfrm>
            <a:off x="142844" y="5670376"/>
            <a:ext cx="8786810" cy="1143000"/>
          </a:xfrm>
          <a:solidFill>
            <a:srgbClr val="66FF66"/>
          </a:solidFill>
        </p:spPr>
        <p:txBody>
          <a:bodyPr/>
          <a:lstStyle/>
          <a:p>
            <a:pPr algn="ctr"/>
            <a:r>
              <a:rPr lang="pt-BR" sz="3600" dirty="0">
                <a:solidFill>
                  <a:schemeClr val="tx1"/>
                </a:solidFill>
                <a:latin typeface="Arial Black" pitchFamily="34" charset="0"/>
              </a:rPr>
              <a:t>Precisamos negociar, um a um </a:t>
            </a:r>
            <a:r>
              <a:rPr lang="pt-BR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85361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462598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200" b="1" dirty="0"/>
              <a:t>CLT - Art. 511 - § 3º </a:t>
            </a:r>
            <a:r>
              <a:rPr lang="pt-BR" sz="4200" b="1" dirty="0">
                <a:solidFill>
                  <a:srgbClr val="FF0000"/>
                </a:solidFill>
              </a:rPr>
              <a:t>Categoria profissional diferenciada </a:t>
            </a:r>
            <a:r>
              <a:rPr lang="pt-BR" sz="4200" b="1" dirty="0"/>
              <a:t>é a que se forma dos empregados que </a:t>
            </a:r>
            <a:r>
              <a:rPr lang="pt-BR" sz="4200" b="1" u="sng" dirty="0">
                <a:solidFill>
                  <a:srgbClr val="FF0000"/>
                </a:solidFill>
              </a:rPr>
              <a:t>exerçam profissões </a:t>
            </a:r>
            <a:r>
              <a:rPr lang="pt-BR" sz="4200" b="1" dirty="0"/>
              <a:t>ou funções </a:t>
            </a:r>
            <a:r>
              <a:rPr lang="pt-BR" sz="4200" b="1" u="sng" dirty="0">
                <a:solidFill>
                  <a:srgbClr val="FF0000"/>
                </a:solidFill>
              </a:rPr>
              <a:t>diferenciadas</a:t>
            </a:r>
            <a:r>
              <a:rPr lang="pt-BR" sz="4200" b="1" dirty="0"/>
              <a:t> por força de estatuto profissional especial ou em consequência de condições de vida singulares.</a:t>
            </a:r>
          </a:p>
        </p:txBody>
      </p:sp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518864" y="5229200"/>
            <a:ext cx="8229600" cy="136751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pt-BR" sz="4000" b="1" dirty="0">
                <a:solidFill>
                  <a:srgbClr val="FF0000"/>
                </a:solidFill>
              </a:rPr>
              <a:t>NÃO PODEMOS SER REPRESENTADOS POR NENHUM OUTRO SINDICATO</a:t>
            </a:r>
          </a:p>
        </p:txBody>
      </p:sp>
      <p:cxnSp>
        <p:nvCxnSpPr>
          <p:cNvPr id="4" name="Conector reto 3"/>
          <p:cNvCxnSpPr/>
          <p:nvPr/>
        </p:nvCxnSpPr>
        <p:spPr>
          <a:xfrm>
            <a:off x="467544" y="4941168"/>
            <a:ext cx="828092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275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z="4400">
                <a:solidFill>
                  <a:schemeClr val="tx1"/>
                </a:solidFill>
                <a:latin typeface="Arial Black" pitchFamily="34" charset="0"/>
              </a:rPr>
              <a:t>Como funciona a negociação?</a:t>
            </a:r>
          </a:p>
        </p:txBody>
      </p:sp>
      <p:sp>
        <p:nvSpPr>
          <p:cNvPr id="4403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2105025"/>
            <a:ext cx="8229600" cy="377190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Font typeface="Wingdings" pitchFamily="2" charset="2"/>
              <a:buNone/>
            </a:pPr>
            <a:r>
              <a:rPr lang="pt-BR" sz="4400" dirty="0">
                <a:solidFill>
                  <a:srgbClr val="FF0000"/>
                </a:solidFill>
                <a:latin typeface="Arial Black" pitchFamily="34" charset="0"/>
                <a:ea typeface="Verdana" pitchFamily="34" charset="0"/>
                <a:cs typeface="Verdana" pitchFamily="34" charset="0"/>
              </a:rPr>
              <a:t>SINDITESTRS</a:t>
            </a:r>
          </a:p>
          <a:p>
            <a:pPr marL="0" indent="0" algn="ctr">
              <a:buFont typeface="Wingdings" pitchFamily="2" charset="2"/>
              <a:buNone/>
            </a:pPr>
            <a:r>
              <a:rPr lang="pt-BR" sz="4400" dirty="0">
                <a:solidFill>
                  <a:srgbClr val="FF0000"/>
                </a:solidFill>
                <a:latin typeface="Arial Black" pitchFamily="34" charset="0"/>
                <a:ea typeface="Verdana" pitchFamily="34" charset="0"/>
                <a:cs typeface="Verdana" pitchFamily="34" charset="0"/>
              </a:rPr>
              <a:t>PUBLICA EDITAL DE AGE</a:t>
            </a:r>
          </a:p>
          <a:p>
            <a:pPr marL="0" indent="0" algn="ctr">
              <a:buFont typeface="Wingdings" pitchFamily="2" charset="2"/>
              <a:buNone/>
            </a:pPr>
            <a:endParaRPr lang="pt-BR" sz="4400" dirty="0">
              <a:solidFill>
                <a:srgbClr val="FF0000"/>
              </a:solidFill>
              <a:latin typeface="Arial Black" pitchFamily="34" charset="0"/>
              <a:ea typeface="Verdana" pitchFamily="34" charset="0"/>
              <a:cs typeface="Verdana" pitchFamily="34" charset="0"/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pt-BR" sz="4400" dirty="0">
                <a:latin typeface="Arial Black" pitchFamily="34" charset="0"/>
              </a:rPr>
              <a:t>É DEFINIDA UMA </a:t>
            </a:r>
            <a:r>
              <a:rPr lang="pt-BR" sz="4400" u="sng" dirty="0">
                <a:latin typeface="Arial Black" pitchFamily="34" charset="0"/>
              </a:rPr>
              <a:t>PAUTA</a:t>
            </a:r>
          </a:p>
          <a:p>
            <a:pPr marL="0" indent="0" algn="ctr">
              <a:buFont typeface="Wingdings" pitchFamily="2" charset="2"/>
              <a:buNone/>
            </a:pPr>
            <a:endParaRPr lang="pt-BR" sz="4400" dirty="0">
              <a:latin typeface="Arial Black" pitchFamily="34" charset="0"/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pt-BR" sz="4400" dirty="0">
                <a:solidFill>
                  <a:srgbClr val="FF0000"/>
                </a:solidFill>
                <a:latin typeface="Arial Black" pitchFamily="34" charset="0"/>
              </a:rPr>
              <a:t>(É O QUE PRETENDEMOS E QUE APROVAREMOS </a:t>
            </a:r>
            <a:r>
              <a:rPr lang="pt-BR" sz="4400" dirty="0">
                <a:latin typeface="Arial Black" pitchFamily="34" charset="0"/>
              </a:rPr>
              <a:t>OU NÃO </a:t>
            </a:r>
            <a:r>
              <a:rPr lang="pt-BR" sz="4400" dirty="0">
                <a:solidFill>
                  <a:srgbClr val="FF0000"/>
                </a:solidFill>
                <a:latin typeface="Arial Black" pitchFamily="34" charset="0"/>
              </a:rPr>
              <a:t>NESTA ASSEMBLEIA)</a:t>
            </a:r>
            <a:endParaRPr lang="pt-BR" sz="4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064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5400">
                <a:solidFill>
                  <a:srgbClr val="FF0000"/>
                </a:solidFill>
                <a:latin typeface="Arial Black" pitchFamily="34" charset="0"/>
                <a:ea typeface="Verdana" pitchFamily="34" charset="0"/>
                <a:cs typeface="Verdana" pitchFamily="34" charset="0"/>
              </a:rPr>
              <a:t>P A U T A</a:t>
            </a:r>
            <a:endParaRPr lang="pt-BR" sz="540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505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752528"/>
          </a:xfrm>
        </p:spPr>
        <p:txBody>
          <a:bodyPr>
            <a:normAutofit lnSpcReduction="10000"/>
          </a:bodyPr>
          <a:lstStyle/>
          <a:p>
            <a:pPr marL="0" indent="0" algn="ctr">
              <a:buFont typeface="Wingdings" pitchFamily="2" charset="2"/>
              <a:buNone/>
            </a:pPr>
            <a:r>
              <a:rPr lang="pt-BR" sz="4400" dirty="0">
                <a:latin typeface="Arial Black" pitchFamily="34" charset="0"/>
              </a:rPr>
              <a:t>SERÁ ENCAMINHADA</a:t>
            </a:r>
          </a:p>
          <a:p>
            <a:pPr marL="0" indent="0" algn="ctr">
              <a:buFont typeface="Wingdings" pitchFamily="2" charset="2"/>
              <a:buNone/>
            </a:pPr>
            <a:endParaRPr lang="pt-BR" sz="4400" dirty="0">
              <a:latin typeface="Arial Black" pitchFamily="34" charset="0"/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pt-BR" sz="4400" dirty="0">
                <a:latin typeface="Arial Black" pitchFamily="34" charset="0"/>
              </a:rPr>
              <a:t>PARA AS PATRONAIS</a:t>
            </a:r>
          </a:p>
          <a:p>
            <a:pPr marL="0" indent="0" algn="ctr">
              <a:buFont typeface="Wingdings" pitchFamily="2" charset="2"/>
              <a:buNone/>
            </a:pPr>
            <a:endParaRPr lang="pt-BR" sz="4400" dirty="0">
              <a:latin typeface="Arial Black" pitchFamily="34" charset="0"/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pt-BR" sz="4400" dirty="0">
                <a:latin typeface="Arial Black" pitchFamily="34" charset="0"/>
              </a:rPr>
              <a:t>PEDINDO NEGOCIAÇÃO</a:t>
            </a:r>
          </a:p>
          <a:p>
            <a:pPr marL="0" indent="0" algn="ctr">
              <a:buFont typeface="Wingdings" pitchFamily="2" charset="2"/>
              <a:buNone/>
            </a:pPr>
            <a:r>
              <a:rPr lang="pt-BR" sz="4400" dirty="0">
                <a:latin typeface="Arial Black" pitchFamily="34" charset="0"/>
              </a:rPr>
              <a:t>(200)</a:t>
            </a:r>
          </a:p>
        </p:txBody>
      </p:sp>
    </p:spTree>
    <p:extLst>
      <p:ext uri="{BB962C8B-B14F-4D97-AF65-F5344CB8AC3E}">
        <p14:creationId xmlns:p14="http://schemas.microsoft.com/office/powerpoint/2010/main" val="3801736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ço Reservado para Conteúdo 4"/>
          <p:cNvSpPr>
            <a:spLocks noGrp="1"/>
          </p:cNvSpPr>
          <p:nvPr>
            <p:ph idx="1"/>
          </p:nvPr>
        </p:nvSpPr>
        <p:spPr>
          <a:xfrm>
            <a:off x="34925" y="980728"/>
            <a:ext cx="9037638" cy="3627438"/>
          </a:xfrm>
        </p:spPr>
        <p:txBody>
          <a:bodyPr>
            <a:noAutofit/>
          </a:bodyPr>
          <a:lstStyle/>
          <a:p>
            <a:pPr marL="0" indent="0" algn="ctr">
              <a:buFont typeface="Wingdings" pitchFamily="2" charset="2"/>
              <a:buNone/>
            </a:pPr>
            <a:r>
              <a:rPr lang="pt-BR" sz="4000" dirty="0">
                <a:latin typeface="Arial Black" pitchFamily="34" charset="0"/>
              </a:rPr>
              <a:t>DIRETA – SIND PATRONAL</a:t>
            </a:r>
          </a:p>
          <a:p>
            <a:pPr marL="0" indent="0" algn="ctr">
              <a:buFont typeface="Wingdings" pitchFamily="2" charset="2"/>
              <a:buNone/>
            </a:pPr>
            <a:r>
              <a:rPr lang="pt-BR" sz="4000" dirty="0">
                <a:latin typeface="Arial Black" pitchFamily="34" charset="0"/>
              </a:rPr>
              <a:t>MEDIAÇÃO – SRTE/RS</a:t>
            </a:r>
          </a:p>
          <a:p>
            <a:pPr marL="0" indent="0" algn="ctr">
              <a:buFont typeface="Wingdings" pitchFamily="2" charset="2"/>
              <a:buNone/>
            </a:pPr>
            <a:r>
              <a:rPr lang="pt-BR" sz="4000" dirty="0">
                <a:latin typeface="Arial Black" pitchFamily="34" charset="0"/>
              </a:rPr>
              <a:t>MEDIAÇÃO – MPT</a:t>
            </a:r>
          </a:p>
          <a:p>
            <a:pPr marL="0" indent="0" algn="ctr">
              <a:buNone/>
            </a:pPr>
            <a:r>
              <a:rPr lang="pt-BR" sz="4000" dirty="0">
                <a:latin typeface="Arial Black" pitchFamily="34" charset="0"/>
              </a:rPr>
              <a:t>MEDIAÇÃO – TRT</a:t>
            </a:r>
          </a:p>
          <a:p>
            <a:pPr marL="0" indent="0" algn="ctr">
              <a:buFont typeface="Wingdings" pitchFamily="2" charset="2"/>
              <a:buNone/>
            </a:pPr>
            <a:r>
              <a:rPr lang="pt-BR" sz="3900" dirty="0">
                <a:latin typeface="Arial Black" pitchFamily="34" charset="0"/>
              </a:rPr>
              <a:t>“DISSÍDIO COLETIVO” – TRT/TST</a:t>
            </a:r>
          </a:p>
          <a:p>
            <a:pPr marL="0" indent="0" algn="ctr">
              <a:buFont typeface="Wingdings" pitchFamily="2" charset="2"/>
              <a:buNone/>
            </a:pPr>
            <a:r>
              <a:rPr lang="pt-BR" sz="4000" dirty="0">
                <a:solidFill>
                  <a:srgbClr val="FF0000"/>
                </a:solidFill>
                <a:latin typeface="Arial Black" pitchFamily="34" charset="0"/>
              </a:rPr>
              <a:t>Assessoria jurídica</a:t>
            </a:r>
          </a:p>
        </p:txBody>
      </p:sp>
      <p:sp>
        <p:nvSpPr>
          <p:cNvPr id="47107" name="Título 3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  <a:latin typeface="Arial Black" pitchFamily="34" charset="0"/>
                <a:ea typeface="Verdana" pitchFamily="34" charset="0"/>
                <a:cs typeface="Verdana" pitchFamily="34" charset="0"/>
              </a:rPr>
              <a:t>Formas</a:t>
            </a:r>
            <a:r>
              <a:rPr lang="pt-BR" sz="4400" dirty="0">
                <a:solidFill>
                  <a:srgbClr val="FF0000"/>
                </a:solidFill>
                <a:latin typeface="Arial Black" pitchFamily="34" charset="0"/>
                <a:ea typeface="Verdana" pitchFamily="34" charset="0"/>
                <a:cs typeface="Verdana" pitchFamily="34" charset="0"/>
              </a:rPr>
              <a:t> de negociação</a:t>
            </a:r>
            <a:endParaRPr lang="pt-BR" sz="4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Título 3"/>
          <p:cNvSpPr txBox="1">
            <a:spLocks/>
          </p:cNvSpPr>
          <p:nvPr/>
        </p:nvSpPr>
        <p:spPr>
          <a:xfrm>
            <a:off x="467544" y="57423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highlight>
                  <a:srgbClr val="FFFF00"/>
                </a:highlight>
                <a:latin typeface="Arial Black" pitchFamily="34" charset="0"/>
                <a:ea typeface="Verdana" pitchFamily="34" charset="0"/>
                <a:cs typeface="Verdana" pitchFamily="34" charset="0"/>
              </a:rPr>
              <a:t>Vamos para a Ordem do Dia?</a:t>
            </a:r>
            <a:endParaRPr lang="pt-BR" sz="4000" dirty="0">
              <a:highlight>
                <a:srgbClr val="FFFF00"/>
              </a:highligh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703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0D373E58-8F0C-7502-A3A3-EBD8F74E3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989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rgbClr val="FFFF00"/>
          </a:solidFill>
        </p:spPr>
        <p:txBody>
          <a:bodyPr>
            <a:noAutofit/>
          </a:bodyPr>
          <a:lstStyle/>
          <a:p>
            <a:pPr marL="0" indent="0"/>
            <a:r>
              <a:rPr lang="pt-BR" sz="4800" b="1" dirty="0">
                <a:solidFill>
                  <a:srgbClr val="FF0000"/>
                </a:solidFill>
              </a:rPr>
              <a:t>ORDEM DO DIA (ESTÁ NO EDITAL):</a:t>
            </a:r>
            <a:r>
              <a:rPr lang="pt-BR" sz="4800" b="1" dirty="0"/>
              <a:t> 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23435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400" b="1" dirty="0">
                <a:solidFill>
                  <a:srgbClr val="FF0000"/>
                </a:solidFill>
                <a:latin typeface="+mj-lt"/>
              </a:rPr>
              <a:t>a</a:t>
            </a:r>
            <a:r>
              <a:rPr lang="pt-BR" sz="4400" b="1" dirty="0">
                <a:latin typeface="+mj-lt"/>
              </a:rPr>
              <a:t>) </a:t>
            </a:r>
            <a:r>
              <a:rPr lang="pt-BR" sz="4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Interesse da categoria em revisar total ou parcialmente e/ou fixar normas coletivas de trabalho por meio de acordos e/ou convenções coletivas de trabalho ou mesmo de solução judicial; </a:t>
            </a:r>
            <a:r>
              <a:rPr lang="pt-BR" sz="4400" b="1" dirty="0">
                <a:solidFill>
                  <a:srgbClr val="FF0000"/>
                </a:solidFill>
                <a:latin typeface="+mj-lt"/>
              </a:rPr>
              <a:t>   </a:t>
            </a:r>
          </a:p>
          <a:p>
            <a:pPr marL="0" indent="0" algn="just">
              <a:buNone/>
            </a:pPr>
            <a:endParaRPr lang="pt-BR" sz="3900" b="1" dirty="0">
              <a:solidFill>
                <a:srgbClr val="FF0000"/>
              </a:solidFill>
              <a:latin typeface="+mj-lt"/>
            </a:endParaRPr>
          </a:p>
          <a:p>
            <a:pPr marL="0" indent="0" algn="just">
              <a:buNone/>
            </a:pPr>
            <a:r>
              <a:rPr lang="pt-BR" sz="3900" b="1" dirty="0">
                <a:solidFill>
                  <a:srgbClr val="FF0000"/>
                </a:solidFill>
                <a:latin typeface="+mj-lt"/>
              </a:rPr>
              <a:t>(  ) SIM ou (  ) NÃO ? </a:t>
            </a:r>
            <a:r>
              <a:rPr lang="pt-BR" sz="3900" b="1" dirty="0">
                <a:latin typeface="+mj-lt"/>
              </a:rPr>
              <a:t>(Responda agora)</a:t>
            </a:r>
          </a:p>
        </p:txBody>
      </p:sp>
    </p:spTree>
    <p:extLst>
      <p:ext uri="{BB962C8B-B14F-4D97-AF65-F5344CB8AC3E}">
        <p14:creationId xmlns:p14="http://schemas.microsoft.com/office/powerpoint/2010/main" val="630961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 preto sobre fundo branco&#10;&#10;Descrição gerada automaticamente">
            <a:extLst>
              <a:ext uri="{FF2B5EF4-FFF2-40B4-BE49-F238E27FC236}">
                <a16:creationId xmlns:a16="http://schemas.microsoft.com/office/drawing/2014/main" id="{2BB4C2EE-87CF-CB99-A593-6BB1077B4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51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444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400" b="1" dirty="0">
                <a:solidFill>
                  <a:srgbClr val="FF0000"/>
                </a:solidFill>
              </a:rPr>
              <a:t>b</a:t>
            </a:r>
            <a:r>
              <a:rPr lang="pt-BR" sz="4400" b="1" dirty="0"/>
              <a:t>) Definição e aprovação da pauta de reivindicações da categoria para 2025 e 2026; </a:t>
            </a:r>
            <a:endParaRPr lang="pt-BR" sz="4000" b="1" dirty="0"/>
          </a:p>
        </p:txBody>
      </p:sp>
      <p:sp>
        <p:nvSpPr>
          <p:cNvPr id="5" name="Título 7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rgbClr val="FFFF00"/>
          </a:solidFill>
        </p:spPr>
        <p:txBody>
          <a:bodyPr>
            <a:noAutofit/>
          </a:bodyPr>
          <a:lstStyle/>
          <a:p>
            <a:pPr marL="0" indent="0"/>
            <a:r>
              <a:rPr lang="pt-BR" sz="4800" b="1" dirty="0">
                <a:solidFill>
                  <a:srgbClr val="FF0000"/>
                </a:solidFill>
              </a:rPr>
              <a:t>ORDEM DO DIA (ESTÁ NO EDITAL):</a:t>
            </a:r>
            <a:r>
              <a:rPr lang="pt-BR" sz="4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8711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490066"/>
          </a:xfrm>
        </p:spPr>
        <p:txBody>
          <a:bodyPr>
            <a:noAutofit/>
          </a:bodyPr>
          <a:lstStyle/>
          <a:p>
            <a:pPr marL="0" indent="0"/>
            <a:r>
              <a:rPr lang="pt-BR" sz="4000" b="1" dirty="0">
                <a:solidFill>
                  <a:srgbClr val="FF0000"/>
                </a:solidFill>
              </a:rPr>
              <a:t>A NOSSA SUGESTÃO DE PAUTA</a:t>
            </a:r>
            <a:r>
              <a:rPr lang="pt-BR" sz="4000" b="1" dirty="0"/>
              <a:t> 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41067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400" b="1" dirty="0">
                <a:solidFill>
                  <a:srgbClr val="FF0000"/>
                </a:solidFill>
              </a:rPr>
              <a:t>Cláusula 1ª</a:t>
            </a:r>
            <a:r>
              <a:rPr lang="pt-BR" sz="4400" b="1" dirty="0"/>
              <a:t>) </a:t>
            </a:r>
            <a:r>
              <a:rPr lang="pt-BR" sz="4400" b="1" u="sng" dirty="0"/>
              <a:t>SALÁRIO NORMATIVO</a:t>
            </a:r>
            <a:r>
              <a:rPr lang="pt-BR" sz="4400" b="1" dirty="0"/>
              <a:t>:</a:t>
            </a:r>
            <a:r>
              <a:rPr lang="pt-BR" sz="4400" dirty="0"/>
              <a:t> fica estabelecido que aos Técnicos de Segurança do Trabalho será assegurado, a partir de 1º de janeiro de 2025, </a:t>
            </a:r>
            <a:r>
              <a:rPr lang="pt-B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salário normativo </a:t>
            </a:r>
            <a:r>
              <a:rPr lang="pt-BR" sz="4400" dirty="0"/>
              <a:t>(</a:t>
            </a:r>
            <a:r>
              <a:rPr lang="pt-BR" sz="4400" strike="sngStrike" dirty="0"/>
              <a:t>piso</a:t>
            </a:r>
            <a:r>
              <a:rPr lang="pt-BR" sz="4400" dirty="0"/>
              <a:t>) de </a:t>
            </a:r>
            <a:r>
              <a:rPr lang="pt-BR" sz="4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R$ 3.867,60</a:t>
            </a:r>
            <a:r>
              <a:rPr lang="pt-BR" sz="4400" dirty="0"/>
              <a:t> mensais (R$ 17,58 por hora para 220h mensais e R$ 18,46 para 200h). </a:t>
            </a:r>
          </a:p>
        </p:txBody>
      </p:sp>
    </p:spTree>
    <p:extLst>
      <p:ext uri="{BB962C8B-B14F-4D97-AF65-F5344CB8AC3E}">
        <p14:creationId xmlns:p14="http://schemas.microsoft.com/office/powerpoint/2010/main" val="709788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490066"/>
          </a:xfrm>
        </p:spPr>
        <p:txBody>
          <a:bodyPr>
            <a:noAutofit/>
          </a:bodyPr>
          <a:lstStyle/>
          <a:p>
            <a:pPr marL="0" indent="0"/>
            <a:r>
              <a:rPr lang="pt-BR" b="1" dirty="0">
                <a:solidFill>
                  <a:srgbClr val="FF0000"/>
                </a:solidFill>
              </a:rPr>
              <a:t>A NOSSA SUGESTÃO DE PAUTA</a:t>
            </a:r>
            <a:r>
              <a:rPr lang="pt-BR" b="1" dirty="0"/>
              <a:t> 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251520" y="978448"/>
            <a:ext cx="8712968" cy="41067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400" b="1" dirty="0">
                <a:solidFill>
                  <a:srgbClr val="FF0000"/>
                </a:solidFill>
              </a:rPr>
              <a:t>Cláusula 2ª</a:t>
            </a:r>
            <a:r>
              <a:rPr lang="pt-BR" sz="4400" b="1" dirty="0"/>
              <a:t>) </a:t>
            </a:r>
            <a:r>
              <a:rPr lang="pt-BR" sz="4400" b="1" u="sng" dirty="0"/>
              <a:t>REAJUSTE SALARIAL</a:t>
            </a:r>
            <a:r>
              <a:rPr lang="pt-BR" sz="4400" b="1" dirty="0"/>
              <a:t>: </a:t>
            </a:r>
            <a:r>
              <a:rPr lang="pt-BR" sz="4400" dirty="0"/>
              <a:t>Para as categorias econômicas cuja CCT/ACT seja revisional, os salários dos empregados </a:t>
            </a:r>
            <a:r>
              <a:rPr lang="pt-BR" sz="4400" dirty="0" err="1"/>
              <a:t>TSTs</a:t>
            </a:r>
            <a:r>
              <a:rPr lang="pt-BR" sz="4400" dirty="0"/>
              <a:t> serão majorados pelo </a:t>
            </a:r>
            <a:r>
              <a:rPr lang="pt-BR" sz="4400" b="1" dirty="0"/>
              <a:t>INPC</a:t>
            </a:r>
            <a:r>
              <a:rPr lang="pt-BR" sz="4400" dirty="0"/>
              <a:t> do período, conforme a data-base, </a:t>
            </a:r>
            <a:r>
              <a:rPr lang="pt-B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acrescido de 2%</a:t>
            </a:r>
            <a:r>
              <a:rPr lang="pt-BR" sz="4400" dirty="0"/>
              <a:t>, a título de recomposição da inflação do período e “aumento real”.</a:t>
            </a:r>
          </a:p>
        </p:txBody>
      </p:sp>
    </p:spTree>
    <p:extLst>
      <p:ext uri="{BB962C8B-B14F-4D97-AF65-F5344CB8AC3E}">
        <p14:creationId xmlns:p14="http://schemas.microsoft.com/office/powerpoint/2010/main" val="2464526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490066"/>
          </a:xfrm>
        </p:spPr>
        <p:txBody>
          <a:bodyPr>
            <a:noAutofit/>
          </a:bodyPr>
          <a:lstStyle/>
          <a:p>
            <a:pPr marL="0" indent="0"/>
            <a:r>
              <a:rPr lang="pt-BR" b="1" dirty="0">
                <a:solidFill>
                  <a:srgbClr val="FF0000"/>
                </a:solidFill>
              </a:rPr>
              <a:t>A NOSSA SUGESTÃO DE PAUTA</a:t>
            </a:r>
            <a:r>
              <a:rPr lang="pt-BR" b="1" dirty="0"/>
              <a:t> 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41067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400" b="1" dirty="0">
                <a:solidFill>
                  <a:srgbClr val="FF0000"/>
                </a:solidFill>
              </a:rPr>
              <a:t>Cláusula 3ª</a:t>
            </a:r>
            <a:r>
              <a:rPr lang="pt-BR" sz="4400" b="1" dirty="0"/>
              <a:t>) </a:t>
            </a:r>
            <a:r>
              <a:rPr lang="pt-BR" sz="4400" b="1" u="sng" dirty="0"/>
              <a:t>SALÁRIO DE ADMISSÃO</a:t>
            </a:r>
            <a:r>
              <a:rPr lang="pt-BR" sz="4400" b="1" dirty="0"/>
              <a:t>:</a:t>
            </a:r>
            <a:r>
              <a:rPr lang="pt-BR" sz="4400" dirty="0"/>
              <a:t> o empregado TST admitido para função de outro dispensado, terá direito de igualdade salarial em relação ao empregado de menor salário na função, sem considerar vantagens pessoais.</a:t>
            </a:r>
          </a:p>
        </p:txBody>
      </p:sp>
    </p:spTree>
    <p:extLst>
      <p:ext uri="{BB962C8B-B14F-4D97-AF65-F5344CB8AC3E}">
        <p14:creationId xmlns:p14="http://schemas.microsoft.com/office/powerpoint/2010/main" val="709788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490066"/>
          </a:xfrm>
        </p:spPr>
        <p:txBody>
          <a:bodyPr>
            <a:noAutofit/>
          </a:bodyPr>
          <a:lstStyle/>
          <a:p>
            <a:pPr marL="0" indent="0"/>
            <a:r>
              <a:rPr lang="pt-BR" b="1" dirty="0">
                <a:solidFill>
                  <a:srgbClr val="FF0000"/>
                </a:solidFill>
              </a:rPr>
              <a:t>A NOSSA SUGESTÃO DE PAUTA</a:t>
            </a:r>
            <a:r>
              <a:rPr lang="pt-BR" b="1" dirty="0"/>
              <a:t> 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251520" y="978448"/>
            <a:ext cx="8712968" cy="41067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000" b="1" dirty="0">
                <a:solidFill>
                  <a:srgbClr val="FF0000"/>
                </a:solidFill>
              </a:rPr>
              <a:t>Cláusula 4ª</a:t>
            </a:r>
            <a:r>
              <a:rPr lang="pt-BR" sz="4000" b="1" dirty="0"/>
              <a:t>) </a:t>
            </a:r>
            <a:r>
              <a:rPr lang="pt-BR" sz="4000" b="1" u="sng" dirty="0"/>
              <a:t>NORMAS DAS CATEGORIAS PREPONDERANTES</a:t>
            </a:r>
            <a:r>
              <a:rPr lang="pt-BR" sz="4000" b="1" dirty="0"/>
              <a:t>:</a:t>
            </a:r>
            <a:r>
              <a:rPr lang="pt-BR" sz="4000" dirty="0"/>
              <a:t> além dos pedidos aqui formulados e que são específicos da categoria profissional abrangida, ficam estendidas aos empregados </a:t>
            </a:r>
            <a:r>
              <a:rPr lang="pt-BR" sz="4000" dirty="0" err="1"/>
              <a:t>TSTs</a:t>
            </a:r>
            <a:r>
              <a:rPr lang="pt-BR" sz="4000" dirty="0"/>
              <a:t> as cláusulas e respectivos benefícios constantes em </a:t>
            </a:r>
            <a:r>
              <a:rPr lang="pt-BR" sz="4000" dirty="0" err="1"/>
              <a:t>NCTs</a:t>
            </a:r>
            <a:r>
              <a:rPr lang="pt-BR" sz="4000" dirty="0"/>
              <a:t> aplicáveis para a categoria profissional preponderante nas empresas, isoladamente consideradas.</a:t>
            </a:r>
          </a:p>
        </p:txBody>
      </p:sp>
    </p:spTree>
    <p:extLst>
      <p:ext uri="{BB962C8B-B14F-4D97-AF65-F5344CB8AC3E}">
        <p14:creationId xmlns:p14="http://schemas.microsoft.com/office/powerpoint/2010/main" val="709788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490066"/>
          </a:xfrm>
        </p:spPr>
        <p:txBody>
          <a:bodyPr>
            <a:noAutofit/>
          </a:bodyPr>
          <a:lstStyle/>
          <a:p>
            <a:pPr marL="0" indent="0"/>
            <a:r>
              <a:rPr lang="pt-BR" sz="4000" b="1" dirty="0">
                <a:solidFill>
                  <a:srgbClr val="FF0000"/>
                </a:solidFill>
              </a:rPr>
              <a:t>A NOSSA SUGESTÃO DE PAUTA</a:t>
            </a:r>
            <a:r>
              <a:rPr lang="pt-BR" sz="4000" b="1" dirty="0"/>
              <a:t> 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251520" y="1482504"/>
            <a:ext cx="8712968" cy="41067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400" b="1" dirty="0">
                <a:solidFill>
                  <a:srgbClr val="FF0000"/>
                </a:solidFill>
              </a:rPr>
              <a:t>Cláusula 5ª</a:t>
            </a:r>
            <a:r>
              <a:rPr lang="pt-BR" sz="4400" b="1" dirty="0"/>
              <a:t>) </a:t>
            </a:r>
            <a:r>
              <a:rPr lang="pt-BR" sz="4400" b="1" u="sng" dirty="0"/>
              <a:t>RENOVAÇÃO DAS CLÁUSULAS</a:t>
            </a:r>
            <a:r>
              <a:rPr lang="pt-BR" sz="4400" b="1" dirty="0"/>
              <a:t>:</a:t>
            </a:r>
            <a:r>
              <a:rPr lang="pt-BR" sz="4400" dirty="0"/>
              <a:t> para os segmentos econômicos que já tenham CCT/ACT firmado com o SINDITESTRS, renovação de todas as cláusulas existentes, acrescidas das constantes nesta pauta-proposta.</a:t>
            </a:r>
          </a:p>
        </p:txBody>
      </p:sp>
    </p:spTree>
    <p:extLst>
      <p:ext uri="{BB962C8B-B14F-4D97-AF65-F5344CB8AC3E}">
        <p14:creationId xmlns:p14="http://schemas.microsoft.com/office/powerpoint/2010/main" val="709788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490066"/>
          </a:xfrm>
        </p:spPr>
        <p:txBody>
          <a:bodyPr>
            <a:noAutofit/>
          </a:bodyPr>
          <a:lstStyle/>
          <a:p>
            <a:pPr marL="0" indent="0"/>
            <a:r>
              <a:rPr lang="pt-BR" b="1" dirty="0">
                <a:solidFill>
                  <a:srgbClr val="FF0000"/>
                </a:solidFill>
              </a:rPr>
              <a:t>A NOSSA SUGESTÃO DE PAUTA</a:t>
            </a:r>
            <a:r>
              <a:rPr lang="pt-BR" b="1" dirty="0"/>
              <a:t> 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251520" y="1050456"/>
            <a:ext cx="8712968" cy="41067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000" b="1" dirty="0">
                <a:solidFill>
                  <a:srgbClr val="FF0000"/>
                </a:solidFill>
              </a:rPr>
              <a:t>Cláusula 6ª</a:t>
            </a:r>
            <a:r>
              <a:rPr lang="pt-BR" sz="4000" b="1" dirty="0"/>
              <a:t>) </a:t>
            </a:r>
            <a:r>
              <a:rPr lang="pt-BR" sz="4000" b="1" u="sng" dirty="0"/>
              <a:t>DESENVOLVIMENTO DAS ATIVIDADES PROFISSIONAIS</a:t>
            </a:r>
            <a:r>
              <a:rPr lang="pt-BR" sz="4000" b="1" dirty="0"/>
              <a:t>:</a:t>
            </a:r>
            <a:r>
              <a:rPr lang="pt-BR" sz="4000" dirty="0"/>
              <a:t> as empresas deverão assegurar ao TST a participação no desenvolvimento de ações integradas às práticas de Gestão de SST e MA do Trabalho da empresa, em consonância com suas atividades profissionais.</a:t>
            </a:r>
          </a:p>
        </p:txBody>
      </p:sp>
    </p:spTree>
    <p:extLst>
      <p:ext uri="{BB962C8B-B14F-4D97-AF65-F5344CB8AC3E}">
        <p14:creationId xmlns:p14="http://schemas.microsoft.com/office/powerpoint/2010/main" val="709788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490066"/>
          </a:xfrm>
        </p:spPr>
        <p:txBody>
          <a:bodyPr>
            <a:noAutofit/>
          </a:bodyPr>
          <a:lstStyle/>
          <a:p>
            <a:pPr marL="0" indent="0"/>
            <a:r>
              <a:rPr lang="pt-BR" b="1" dirty="0">
                <a:solidFill>
                  <a:srgbClr val="FF0000"/>
                </a:solidFill>
              </a:rPr>
              <a:t>A NOSSA SUGESTÃO DE PAUTA</a:t>
            </a:r>
            <a:r>
              <a:rPr lang="pt-BR" b="1" dirty="0"/>
              <a:t> 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41067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400" b="1" dirty="0">
                <a:solidFill>
                  <a:srgbClr val="FF0000"/>
                </a:solidFill>
              </a:rPr>
              <a:t>Cláusula 7ª</a:t>
            </a:r>
            <a:r>
              <a:rPr lang="pt-BR" sz="4400" b="1" dirty="0"/>
              <a:t>) </a:t>
            </a:r>
            <a:r>
              <a:rPr lang="pt-BR" sz="4400" b="1" u="sng" dirty="0"/>
              <a:t>ATUALIZAÇÃO TÉCNICA</a:t>
            </a:r>
            <a:r>
              <a:rPr lang="pt-BR" sz="4400" b="1" dirty="0"/>
              <a:t>:</a:t>
            </a:r>
            <a:r>
              <a:rPr lang="pt-BR" sz="4400" dirty="0"/>
              <a:t> fica garantida a participação em cursos, seminários, congressos técnicos de interesse da categoria ou eventos devidamente comprovados, de até 10 dias por ano, custeados ou não pelas empresas e sem prejuízo salarial.</a:t>
            </a:r>
          </a:p>
        </p:txBody>
      </p:sp>
    </p:spTree>
    <p:extLst>
      <p:ext uri="{BB962C8B-B14F-4D97-AF65-F5344CB8AC3E}">
        <p14:creationId xmlns:p14="http://schemas.microsoft.com/office/powerpoint/2010/main" val="7097881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490066"/>
          </a:xfrm>
        </p:spPr>
        <p:txBody>
          <a:bodyPr>
            <a:noAutofit/>
          </a:bodyPr>
          <a:lstStyle/>
          <a:p>
            <a:pPr marL="0" indent="0"/>
            <a:r>
              <a:rPr lang="pt-BR" sz="4000" b="1" dirty="0">
                <a:solidFill>
                  <a:srgbClr val="FF0000"/>
                </a:solidFill>
              </a:rPr>
              <a:t>A NOSSA SUGESTÃO DE PAUTA</a:t>
            </a:r>
            <a:r>
              <a:rPr lang="pt-BR" sz="4000" b="1" dirty="0"/>
              <a:t> 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41067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900" b="1" dirty="0">
                <a:solidFill>
                  <a:srgbClr val="FF0000"/>
                </a:solidFill>
              </a:rPr>
              <a:t>Cláusula 8ª</a:t>
            </a:r>
            <a:r>
              <a:rPr lang="pt-BR" sz="3900" b="1" dirty="0"/>
              <a:t>) </a:t>
            </a:r>
            <a:r>
              <a:rPr lang="pt-BR" sz="3900" b="1" u="sng" dirty="0"/>
              <a:t>LIBERAÇÃO DE DIRETORES</a:t>
            </a:r>
            <a:r>
              <a:rPr lang="pt-BR" sz="3900" b="1" dirty="0"/>
              <a:t>:</a:t>
            </a:r>
            <a:r>
              <a:rPr lang="pt-BR" sz="3900" dirty="0"/>
              <a:t> as empresas deverão liberar através de solicitação formal e específica do suscitante, para atuar junto à sua diretoria, até 02 diretores dentre os 20 regularmente eleitos para o efetivo exercício de mandato sindical, sem prejuízo de sua efetividade e remuneração, como se estivessem em atividade na sua última lotação.</a:t>
            </a:r>
          </a:p>
        </p:txBody>
      </p:sp>
    </p:spTree>
    <p:extLst>
      <p:ext uri="{BB962C8B-B14F-4D97-AF65-F5344CB8AC3E}">
        <p14:creationId xmlns:p14="http://schemas.microsoft.com/office/powerpoint/2010/main" val="709788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490066"/>
          </a:xfrm>
        </p:spPr>
        <p:txBody>
          <a:bodyPr>
            <a:noAutofit/>
          </a:bodyPr>
          <a:lstStyle/>
          <a:p>
            <a:pPr marL="0" indent="0"/>
            <a:r>
              <a:rPr lang="pt-BR" b="1" dirty="0">
                <a:solidFill>
                  <a:srgbClr val="FF0000"/>
                </a:solidFill>
              </a:rPr>
              <a:t>A NOSSA SUGESTÃO DE PAUTA</a:t>
            </a:r>
            <a:r>
              <a:rPr lang="pt-BR" b="1" dirty="0"/>
              <a:t> 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251520" y="978448"/>
            <a:ext cx="8712968" cy="41067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300" b="1" dirty="0">
                <a:solidFill>
                  <a:srgbClr val="FF0000"/>
                </a:solidFill>
              </a:rPr>
              <a:t>Cláusula 9ª</a:t>
            </a:r>
            <a:r>
              <a:rPr lang="pt-BR" sz="4300" b="1" dirty="0"/>
              <a:t>) </a:t>
            </a:r>
            <a:r>
              <a:rPr lang="pt-BR" sz="4300" b="1" u="sng" dirty="0"/>
              <a:t>QUADRO DE AVISOS</a:t>
            </a:r>
            <a:r>
              <a:rPr lang="pt-BR" sz="4300" b="1" dirty="0"/>
              <a:t>:</a:t>
            </a:r>
            <a:r>
              <a:rPr lang="pt-BR" sz="4300" dirty="0"/>
              <a:t> ressalvadas situações mais favoráveis, as empresas colocarão à disposição do SINDITESTRS, quadro de avisos para afixação de comunicados oficiais de interesse da categoria, que serão encaminhados ao setor competente da empresa, para estes fins.</a:t>
            </a:r>
          </a:p>
        </p:txBody>
      </p:sp>
    </p:spTree>
    <p:extLst>
      <p:ext uri="{BB962C8B-B14F-4D97-AF65-F5344CB8AC3E}">
        <p14:creationId xmlns:p14="http://schemas.microsoft.com/office/powerpoint/2010/main" val="366158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490066"/>
          </a:xfrm>
        </p:spPr>
        <p:txBody>
          <a:bodyPr>
            <a:noAutofit/>
          </a:bodyPr>
          <a:lstStyle/>
          <a:p>
            <a:pPr marL="0" indent="0"/>
            <a:r>
              <a:rPr lang="pt-BR" sz="4000" b="1" dirty="0">
                <a:solidFill>
                  <a:srgbClr val="FF0000"/>
                </a:solidFill>
              </a:rPr>
              <a:t>A NOSSA SUGESTÃO DE PAUTA</a:t>
            </a:r>
            <a:r>
              <a:rPr lang="pt-BR" sz="4000" b="1" dirty="0"/>
              <a:t> 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251520" y="978448"/>
            <a:ext cx="8712968" cy="41067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600" b="1" dirty="0">
                <a:solidFill>
                  <a:srgbClr val="FF0000"/>
                </a:solidFill>
              </a:rPr>
              <a:t>Cláusula 10ª</a:t>
            </a:r>
            <a:r>
              <a:rPr lang="pt-BR" sz="3600" b="1" dirty="0"/>
              <a:t>) </a:t>
            </a:r>
            <a:r>
              <a:rPr lang="pt-BR" sz="3600" b="1" u="sng" dirty="0"/>
              <a:t>MULTA</a:t>
            </a:r>
            <a:r>
              <a:rPr lang="pt-BR" sz="3600" b="1" dirty="0"/>
              <a:t>:</a:t>
            </a:r>
            <a:r>
              <a:rPr lang="pt-BR" sz="3600" dirty="0"/>
              <a:t> fica estabelecido a multa equivalente a 10% do Salário Normativo no caso de descumprimento de cláusulas constantes em CCT/ACT, ou ainda sentença normativa, que envolvam obrigação de fazer e de pagar, por infração e por empregado, </a:t>
            </a:r>
            <a:r>
              <a:rPr lang="pt-BR" sz="3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revertendo a favor da parte prejudicada</a:t>
            </a:r>
            <a:r>
              <a:rPr lang="pt-BR" sz="3600" dirty="0"/>
              <a:t>, exceto àquelas cláusulas que já contenham previsão legal de penalidade pelo descumprimento.</a:t>
            </a:r>
          </a:p>
        </p:txBody>
      </p:sp>
    </p:spTree>
    <p:extLst>
      <p:ext uri="{BB962C8B-B14F-4D97-AF65-F5344CB8AC3E}">
        <p14:creationId xmlns:p14="http://schemas.microsoft.com/office/powerpoint/2010/main" val="7097881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 preto sobre fundo branco&#10;&#10;Descrição gerada automaticamente">
            <a:extLst>
              <a:ext uri="{FF2B5EF4-FFF2-40B4-BE49-F238E27FC236}">
                <a16:creationId xmlns:a16="http://schemas.microsoft.com/office/drawing/2014/main" id="{4F7CDCB1-A085-8D9C-BF82-389207D0B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629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6085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400" b="1" dirty="0">
                <a:solidFill>
                  <a:srgbClr val="FF0000"/>
                </a:solidFill>
              </a:rPr>
              <a:t>c</a:t>
            </a:r>
            <a:r>
              <a:rPr lang="pt-BR" sz="4400" b="1" dirty="0"/>
              <a:t>) Concessão de poderes à diretoria da entidade para realizar tratativas negociais e deliberar sobre aceitação ou não de propostas de empresas e patronais com vistas à realização de acordos e/ou convenções coletivas de trabalho; </a:t>
            </a:r>
          </a:p>
        </p:txBody>
      </p:sp>
      <p:sp>
        <p:nvSpPr>
          <p:cNvPr id="4" name="Título 7">
            <a:extLst>
              <a:ext uri="{FF2B5EF4-FFF2-40B4-BE49-F238E27FC236}">
                <a16:creationId xmlns:a16="http://schemas.microsoft.com/office/drawing/2014/main" id="{8F1C5B68-2B51-22E4-F297-3F779B36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rgbClr val="FFFF00"/>
          </a:solidFill>
        </p:spPr>
        <p:txBody>
          <a:bodyPr>
            <a:noAutofit/>
          </a:bodyPr>
          <a:lstStyle/>
          <a:p>
            <a:pPr marL="0" indent="0"/>
            <a:r>
              <a:rPr lang="pt-BR" sz="4800" b="1" dirty="0">
                <a:solidFill>
                  <a:srgbClr val="FF0000"/>
                </a:solidFill>
              </a:rPr>
              <a:t>ORDEM DO DIA (ESTÁ NO EDITAL):</a:t>
            </a:r>
            <a:r>
              <a:rPr lang="pt-BR" sz="4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94776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463B8864-58F4-674C-76FD-F05C3E83C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2326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3435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400" b="1" dirty="0">
                <a:solidFill>
                  <a:srgbClr val="FF0000"/>
                </a:solidFill>
              </a:rPr>
              <a:t>d</a:t>
            </a:r>
            <a:r>
              <a:rPr lang="pt-BR" sz="4400" b="1" dirty="0"/>
              <a:t>) Caso sejam frustradas, no todo ou em parte as tratativas negociais, concessão de poderes para ajuizamento de dissídios coletivos - revisionais ou originários - perante o TRT com vistas ao deferimento dos pedidos formulados pela categoria;</a:t>
            </a:r>
          </a:p>
        </p:txBody>
      </p:sp>
      <p:sp>
        <p:nvSpPr>
          <p:cNvPr id="4" name="Título 7">
            <a:extLst>
              <a:ext uri="{FF2B5EF4-FFF2-40B4-BE49-F238E27FC236}">
                <a16:creationId xmlns:a16="http://schemas.microsoft.com/office/drawing/2014/main" id="{E7379E5E-C9F2-43AF-B39B-F9169DD52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rgbClr val="FFFF00"/>
          </a:solidFill>
        </p:spPr>
        <p:txBody>
          <a:bodyPr>
            <a:noAutofit/>
          </a:bodyPr>
          <a:lstStyle/>
          <a:p>
            <a:pPr marL="0" indent="0"/>
            <a:r>
              <a:rPr lang="pt-BR" sz="4800" b="1" dirty="0">
                <a:solidFill>
                  <a:srgbClr val="FF0000"/>
                </a:solidFill>
              </a:rPr>
              <a:t>ORDEM DO DIA (ESTÁ NO EDITAL):</a:t>
            </a:r>
            <a:r>
              <a:rPr lang="pt-BR" sz="4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9526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 preto sobre fundo branco&#10;&#10;Descrição gerada automaticamente">
            <a:extLst>
              <a:ext uri="{FF2B5EF4-FFF2-40B4-BE49-F238E27FC236}">
                <a16:creationId xmlns:a16="http://schemas.microsoft.com/office/drawing/2014/main" id="{95119890-D841-BCFA-FE58-2CFFB6BB2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2640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287524" y="2132856"/>
            <a:ext cx="8568952" cy="36026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400" b="1" dirty="0">
                <a:solidFill>
                  <a:srgbClr val="FF0000"/>
                </a:solidFill>
              </a:rPr>
              <a:t>e</a:t>
            </a:r>
            <a:r>
              <a:rPr lang="pt-BR" sz="4400" b="1" dirty="0"/>
              <a:t>) Deliberação acerca da conveniência ou não de fixação de contribuição negocial em favor da entidade e caso positivo, definição do valor e forma de oposição.</a:t>
            </a:r>
          </a:p>
        </p:txBody>
      </p:sp>
      <p:sp>
        <p:nvSpPr>
          <p:cNvPr id="4" name="Título 7">
            <a:extLst>
              <a:ext uri="{FF2B5EF4-FFF2-40B4-BE49-F238E27FC236}">
                <a16:creationId xmlns:a16="http://schemas.microsoft.com/office/drawing/2014/main" id="{98B589D1-295F-4658-BAAC-1E3975BFA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rgbClr val="FFFF00"/>
          </a:solidFill>
        </p:spPr>
        <p:txBody>
          <a:bodyPr>
            <a:noAutofit/>
          </a:bodyPr>
          <a:lstStyle/>
          <a:p>
            <a:pPr marL="0" indent="0"/>
            <a:r>
              <a:rPr lang="pt-BR" sz="4800" b="1" dirty="0">
                <a:solidFill>
                  <a:srgbClr val="FF0000"/>
                </a:solidFill>
              </a:rPr>
              <a:t>ORDEM DO DIA (ESTÁ NO EDITAL):</a:t>
            </a:r>
            <a:r>
              <a:rPr lang="pt-BR" sz="4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59424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457200" y="418654"/>
            <a:ext cx="8363272" cy="490066"/>
          </a:xfrm>
        </p:spPr>
        <p:txBody>
          <a:bodyPr>
            <a:noAutofit/>
          </a:bodyPr>
          <a:lstStyle/>
          <a:p>
            <a:pPr marL="0" indent="0"/>
            <a:r>
              <a:rPr lang="pt-BR" sz="3600" b="1" dirty="0">
                <a:solidFill>
                  <a:srgbClr val="FF0000"/>
                </a:solidFill>
              </a:rPr>
              <a:t>CF</a:t>
            </a:r>
            <a:r>
              <a:rPr lang="pt-BR" sz="3600" b="1" dirty="0"/>
              <a:t> - Art. 8º </a:t>
            </a:r>
            <a:r>
              <a:rPr lang="pt-BR" sz="3600" b="1" dirty="0">
                <a:solidFill>
                  <a:srgbClr val="FF0000"/>
                </a:solidFill>
              </a:rPr>
              <a:t>É livre a associação profissional ou sindical</a:t>
            </a:r>
            <a:r>
              <a:rPr lang="pt-BR" sz="3600" b="1" dirty="0"/>
              <a:t>, observado o seguinte: 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457200" y="1412776"/>
            <a:ext cx="8219256" cy="487431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200" b="1" dirty="0"/>
              <a:t>IV - a </a:t>
            </a:r>
            <a:r>
              <a:rPr lang="pt-BR" sz="4200" b="1" u="sng" dirty="0">
                <a:solidFill>
                  <a:srgbClr val="FF0000"/>
                </a:solidFill>
              </a:rPr>
              <a:t>ASSEMBLEIA GERAL fixará a contribuição</a:t>
            </a:r>
            <a:r>
              <a:rPr lang="pt-BR" sz="4200" b="1" dirty="0">
                <a:solidFill>
                  <a:srgbClr val="FF0000"/>
                </a:solidFill>
              </a:rPr>
              <a:t> </a:t>
            </a:r>
            <a:r>
              <a:rPr lang="pt-BR" sz="4200" b="1" dirty="0"/>
              <a:t>que, em se tratando de categoria profissional, será descontada em folha, </a:t>
            </a:r>
            <a:r>
              <a:rPr lang="pt-BR" sz="4200" b="1" u="sng" dirty="0">
                <a:solidFill>
                  <a:srgbClr val="FF0000"/>
                </a:solidFill>
              </a:rPr>
              <a:t>para custeio</a:t>
            </a:r>
            <a:r>
              <a:rPr lang="pt-BR" sz="4200" b="1" dirty="0">
                <a:solidFill>
                  <a:srgbClr val="FF0000"/>
                </a:solidFill>
              </a:rPr>
              <a:t> </a:t>
            </a:r>
            <a:r>
              <a:rPr lang="pt-BR" sz="4200" b="1" strike="sngStrike" dirty="0"/>
              <a:t>do sistema confederativo</a:t>
            </a:r>
            <a:r>
              <a:rPr lang="pt-BR" sz="4200" b="1" dirty="0"/>
              <a:t> </a:t>
            </a:r>
            <a:r>
              <a:rPr lang="pt-BR" sz="4200" b="1" u="sng" dirty="0">
                <a:solidFill>
                  <a:srgbClr val="FF0000"/>
                </a:solidFill>
              </a:rPr>
              <a:t>da representação sindical respectiva</a:t>
            </a:r>
            <a:r>
              <a:rPr lang="pt-BR" sz="4200" b="1" dirty="0"/>
              <a:t>, independentemente da contribuição prevista em lei; </a:t>
            </a:r>
          </a:p>
          <a:p>
            <a:pPr marL="0" indent="0" algn="just">
              <a:buNone/>
            </a:pPr>
            <a:endParaRPr lang="pt-BR" sz="4200" b="1" dirty="0"/>
          </a:p>
        </p:txBody>
      </p:sp>
    </p:spTree>
    <p:extLst>
      <p:ext uri="{BB962C8B-B14F-4D97-AF65-F5344CB8AC3E}">
        <p14:creationId xmlns:p14="http://schemas.microsoft.com/office/powerpoint/2010/main" val="434811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80155-95FA-6D68-71BD-084624E69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5669B9DC-5DEA-2393-1579-841B3281C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22464"/>
            <a:ext cx="8568952" cy="41067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400" b="1" dirty="0">
                <a:solidFill>
                  <a:srgbClr val="FF0000"/>
                </a:solidFill>
              </a:rPr>
              <a:t>Contribuição no valor de 01 dia de trabalho (salário base/30),  </a:t>
            </a:r>
            <a:r>
              <a:rPr lang="pt-BR" sz="4400" b="1" dirty="0">
                <a:solidFill>
                  <a:srgbClr val="FF0000"/>
                </a:solidFill>
                <a:highlight>
                  <a:srgbClr val="FFFF00"/>
                </a:highlight>
              </a:rPr>
              <a:t>somente para os abrangidos por CCT/ACT assinada</a:t>
            </a:r>
            <a:r>
              <a:rPr lang="pt-BR" sz="4400" b="1" dirty="0">
                <a:solidFill>
                  <a:srgbClr val="FF0000"/>
                </a:solidFill>
              </a:rPr>
              <a:t>;</a:t>
            </a:r>
          </a:p>
          <a:p>
            <a:pPr marL="0" indent="0" algn="just">
              <a:buNone/>
            </a:pPr>
            <a:r>
              <a:rPr lang="pt-BR" sz="4400" b="1" dirty="0"/>
              <a:t>Isenção para sócios com anuidade em dia, mediante declaração como tal pelo Sindicato e/ou, com desconto em folha.</a:t>
            </a:r>
          </a:p>
        </p:txBody>
      </p:sp>
      <p:sp>
        <p:nvSpPr>
          <p:cNvPr id="5" name="Título 7">
            <a:extLst>
              <a:ext uri="{FF2B5EF4-FFF2-40B4-BE49-F238E27FC236}">
                <a16:creationId xmlns:a16="http://schemas.microsoft.com/office/drawing/2014/main" id="{10866339-2F77-0BCA-FE5A-5AD236127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490066"/>
          </a:xfrm>
        </p:spPr>
        <p:txBody>
          <a:bodyPr>
            <a:noAutofit/>
          </a:bodyPr>
          <a:lstStyle/>
          <a:p>
            <a:pPr marL="0" indent="0"/>
            <a:r>
              <a:rPr lang="pt-BR" sz="4000" b="1" dirty="0">
                <a:solidFill>
                  <a:srgbClr val="FF0000"/>
                </a:solidFill>
              </a:rPr>
              <a:t>A NOSSA SUGESTÃO</a:t>
            </a:r>
            <a:r>
              <a:rPr lang="pt-BR" sz="4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68501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3040D-54E4-8B7B-1DD4-BD7D72490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FC26AE59-AD26-F537-58DE-7FFC0C987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692696"/>
            <a:ext cx="8568952" cy="41067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400" b="1" dirty="0">
                <a:solidFill>
                  <a:srgbClr val="FF0000"/>
                </a:solidFill>
              </a:rPr>
              <a:t>Direito à oposição de forma </a:t>
            </a:r>
            <a:r>
              <a:rPr lang="pt-BR" sz="4400" b="1" dirty="0"/>
              <a:t>presencial no Sindicato para quem trabalha em POA </a:t>
            </a:r>
            <a:r>
              <a:rPr lang="pt-BR" sz="4400" b="1" dirty="0">
                <a:solidFill>
                  <a:srgbClr val="FF0000"/>
                </a:solidFill>
              </a:rPr>
              <a:t>e presencial ou </a:t>
            </a:r>
            <a:r>
              <a:rPr lang="pt-BR" sz="4400" b="1" dirty="0"/>
              <a:t>por</a:t>
            </a:r>
            <a:r>
              <a:rPr lang="pt-BR" sz="4400" b="1" dirty="0">
                <a:solidFill>
                  <a:srgbClr val="FF0000"/>
                </a:solidFill>
              </a:rPr>
              <a:t> </a:t>
            </a:r>
            <a:r>
              <a:rPr lang="pt-BR" sz="4400" b="1" dirty="0"/>
              <a:t>carta registrada e/ou SEDEX para quem trabalha fora de POA</a:t>
            </a:r>
            <a:r>
              <a:rPr lang="pt-BR" sz="4400" b="1" dirty="0">
                <a:solidFill>
                  <a:srgbClr val="FF0000"/>
                </a:solidFill>
              </a:rPr>
              <a:t>, entregue/postada no período de 10 dias, a iniciar no dia seguinte à publicação da CCT/ACT no site do Sindicato;</a:t>
            </a:r>
            <a:endParaRPr lang="pt-BR" sz="4400" b="1" dirty="0"/>
          </a:p>
        </p:txBody>
      </p:sp>
      <p:sp>
        <p:nvSpPr>
          <p:cNvPr id="5" name="Título 7">
            <a:extLst>
              <a:ext uri="{FF2B5EF4-FFF2-40B4-BE49-F238E27FC236}">
                <a16:creationId xmlns:a16="http://schemas.microsoft.com/office/drawing/2014/main" id="{4F6D617D-2D22-96B0-41FF-209E26F6F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363272" cy="490066"/>
          </a:xfrm>
        </p:spPr>
        <p:txBody>
          <a:bodyPr>
            <a:noAutofit/>
          </a:bodyPr>
          <a:lstStyle/>
          <a:p>
            <a:pPr marL="0" indent="0"/>
            <a:r>
              <a:rPr lang="pt-BR" sz="4000" b="1" dirty="0">
                <a:solidFill>
                  <a:srgbClr val="FF0000"/>
                </a:solidFill>
              </a:rPr>
              <a:t>A NOSSA SUGESTÃO</a:t>
            </a:r>
            <a:r>
              <a:rPr lang="pt-BR" sz="4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3015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xto preto sobre fundo branco&#10;&#10;Descrição gerada automaticamente">
            <a:extLst>
              <a:ext uri="{FF2B5EF4-FFF2-40B4-BE49-F238E27FC236}">
                <a16:creationId xmlns:a16="http://schemas.microsoft.com/office/drawing/2014/main" id="{409FD8FA-9DEF-2945-22CA-0382433C3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5" y="-2330624"/>
            <a:ext cx="9098508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22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0" y="1412776"/>
            <a:ext cx="9036496" cy="24482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400" b="1" dirty="0">
                <a:solidFill>
                  <a:srgbClr val="FF0000"/>
                </a:solidFill>
              </a:rPr>
              <a:t>f</a:t>
            </a:r>
            <a:r>
              <a:rPr lang="pt-BR" sz="4400" b="1" dirty="0"/>
              <a:t>) Assuntos gerais.</a:t>
            </a:r>
          </a:p>
          <a:p>
            <a:pPr marL="0" indent="0" algn="ctr">
              <a:buNone/>
            </a:pPr>
            <a:endParaRPr lang="pt-BR" sz="2800" b="1" dirty="0"/>
          </a:p>
          <a:p>
            <a:pPr marL="0" indent="0" algn="ctr">
              <a:buNone/>
            </a:pPr>
            <a:r>
              <a:rPr lang="pt-BR" sz="4400" b="1" dirty="0"/>
              <a:t>Google </a:t>
            </a:r>
            <a:r>
              <a:rPr lang="pt-BR" sz="4400" b="1" dirty="0" err="1"/>
              <a:t>Docs</a:t>
            </a:r>
            <a:r>
              <a:rPr lang="pt-BR" sz="4400" b="1" dirty="0"/>
              <a:t>: </a:t>
            </a:r>
            <a:r>
              <a:rPr lang="pt-BR" sz="4400" b="1" dirty="0">
                <a:solidFill>
                  <a:srgbClr val="FF0000"/>
                </a:solidFill>
              </a:rPr>
              <a:t>tem campo para livre manifestação</a:t>
            </a:r>
          </a:p>
          <a:p>
            <a:pPr marL="0" indent="0" algn="ctr">
              <a:buNone/>
            </a:pPr>
            <a:endParaRPr lang="pt-BR" sz="28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3600" b="1" u="sng" dirty="0">
                <a:solidFill>
                  <a:srgbClr val="0000CC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2"/>
              </a:rPr>
              <a:t>https://forms.gle/qqzbd9fxrD9zFU187</a:t>
            </a:r>
            <a:endParaRPr lang="pt-BR" sz="3600" b="1" u="sng" dirty="0">
              <a:solidFill>
                <a:srgbClr val="0000CC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pt-BR" sz="4400" dirty="0"/>
              <a:t>(Até às 23h59 do dia 27/01/2025)</a:t>
            </a:r>
            <a:endParaRPr lang="pt-BR" sz="4400" b="1" dirty="0">
              <a:solidFill>
                <a:srgbClr val="0000CC"/>
              </a:solidFill>
            </a:endParaRPr>
          </a:p>
        </p:txBody>
      </p:sp>
      <p:sp>
        <p:nvSpPr>
          <p:cNvPr id="4" name="Título 7">
            <a:extLst>
              <a:ext uri="{FF2B5EF4-FFF2-40B4-BE49-F238E27FC236}">
                <a16:creationId xmlns:a16="http://schemas.microsoft.com/office/drawing/2014/main" id="{E9D93963-410D-CBC0-7722-33E408684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rgbClr val="FFFF00"/>
          </a:solidFill>
        </p:spPr>
        <p:txBody>
          <a:bodyPr>
            <a:noAutofit/>
          </a:bodyPr>
          <a:lstStyle/>
          <a:p>
            <a:pPr marL="0" indent="0"/>
            <a:r>
              <a:rPr lang="pt-BR" sz="4800" b="1" dirty="0">
                <a:solidFill>
                  <a:srgbClr val="FF0000"/>
                </a:solidFill>
              </a:rPr>
              <a:t>ORDEM DO DIA (ESTÁ NO EDITAL):</a:t>
            </a:r>
            <a:r>
              <a:rPr lang="pt-BR" sz="4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25183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282154"/>
          </a:xfrm>
        </p:spPr>
        <p:txBody>
          <a:bodyPr>
            <a:noAutofit/>
          </a:bodyPr>
          <a:lstStyle/>
          <a:p>
            <a:pPr marL="0" indent="0"/>
            <a:r>
              <a:rPr lang="pt-BR" b="1" dirty="0">
                <a:solidFill>
                  <a:srgbClr val="FF0000"/>
                </a:solidFill>
              </a:rPr>
              <a:t>CONFIRMAÇÃO DE PARTICIPAÇÃO </a:t>
            </a:r>
            <a:r>
              <a:rPr lang="pt-BR" b="1" dirty="0"/>
              <a:t>(E LISTA DE PARTICIPAÇÃO)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323528" y="1700808"/>
            <a:ext cx="8496944" cy="352839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400" b="1" i="0" dirty="0">
                <a:solidFill>
                  <a:srgbClr val="202124"/>
                </a:solidFill>
                <a:effectLst/>
                <a:latin typeface="docs-Roboto"/>
              </a:rPr>
              <a:t>SIM, EU, acima identificado (a), confirmo ser TST e ao clicar em enviar este formulário eletrônico, declaro que VOTEI para definição da Pauta de Reivindicações para ACT e CCT 2025-2026</a:t>
            </a:r>
            <a:r>
              <a:rPr lang="pt-BR" sz="4400" b="1" dirty="0"/>
              <a:t>.</a:t>
            </a:r>
          </a:p>
        </p:txBody>
      </p:sp>
      <p:sp>
        <p:nvSpPr>
          <p:cNvPr id="4" name="Título 7"/>
          <p:cNvSpPr txBox="1">
            <a:spLocks/>
          </p:cNvSpPr>
          <p:nvPr/>
        </p:nvSpPr>
        <p:spPr>
          <a:xfrm>
            <a:off x="3491880" y="5923128"/>
            <a:ext cx="2468422" cy="602216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rgbClr val="FF0000"/>
                </a:solidFill>
              </a:rPr>
              <a:t>L G P D</a:t>
            </a:r>
          </a:p>
        </p:txBody>
      </p:sp>
    </p:spTree>
    <p:extLst>
      <p:ext uri="{BB962C8B-B14F-4D97-AF65-F5344CB8AC3E}">
        <p14:creationId xmlns:p14="http://schemas.microsoft.com/office/powerpoint/2010/main" val="9313864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2F85FC8-6092-4173-BE3B-01305D23BC87}" type="slidenum">
              <a:rPr lang="pt-BR" altLang="pt-BR" smtClean="0"/>
              <a:pPr/>
              <a:t>38</a:t>
            </a:fld>
            <a:endParaRPr lang="pt-BR" altLang="pt-BR" dirty="0"/>
          </a:p>
        </p:txBody>
      </p:sp>
      <p:sp>
        <p:nvSpPr>
          <p:cNvPr id="2" name="AutoShape 2" descr="blob:https://web.whatsapp.com/806a8742-fed7-403b-b784-03e6f9f8de4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blob:https://web.whatsapp.com/806a8742-fed7-403b-b784-03e6f9f8de48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532" y="0"/>
            <a:ext cx="4136700" cy="4320000"/>
          </a:xfrm>
          <a:prstGeom prst="rect">
            <a:avLst/>
          </a:prstGeom>
        </p:spPr>
      </p:pic>
      <p:sp>
        <p:nvSpPr>
          <p:cNvPr id="8" name="Espaço Reservado para Conteúdo 8"/>
          <p:cNvSpPr txBox="1">
            <a:spLocks/>
          </p:cNvSpPr>
          <p:nvPr/>
        </p:nvSpPr>
        <p:spPr>
          <a:xfrm>
            <a:off x="0" y="4365104"/>
            <a:ext cx="9036496" cy="116907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BR" sz="4400" b="1" dirty="0">
                <a:solidFill>
                  <a:srgbClr val="FF0000"/>
                </a:solidFill>
                <a:hlinkClick r:id="rId3"/>
              </a:rPr>
              <a:t>www.sinditestrs.org.br</a:t>
            </a:r>
            <a:endParaRPr lang="pt-BR" sz="4400" b="1" dirty="0">
              <a:solidFill>
                <a:srgbClr val="FF0000"/>
              </a:solidFill>
            </a:endParaRPr>
          </a:p>
          <a:p>
            <a:pPr marL="0" indent="0" algn="ctr">
              <a:buFont typeface="Arial" pitchFamily="34" charset="0"/>
              <a:buNone/>
            </a:pPr>
            <a:r>
              <a:rPr lang="pt-BR" sz="4400" b="1" dirty="0">
                <a:solidFill>
                  <a:srgbClr val="FF0000"/>
                </a:solidFill>
                <a:hlinkClick r:id="rId4"/>
              </a:rPr>
              <a:t>sinditestrs@sinditestrs.org.br</a:t>
            </a:r>
            <a:endParaRPr lang="pt-BR" sz="4400" b="1" dirty="0">
              <a:solidFill>
                <a:srgbClr val="FF0000"/>
              </a:solidFill>
            </a:endParaRPr>
          </a:p>
          <a:p>
            <a:pPr marL="0" indent="0" algn="ctr">
              <a:buFont typeface="Arial" pitchFamily="34" charset="0"/>
              <a:buNone/>
            </a:pPr>
            <a:r>
              <a:rPr lang="pt-BR" sz="4400" b="1" dirty="0"/>
              <a:t>(51) 9962-99230 (WhatsApp)</a:t>
            </a: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224069224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3089</TotalTime>
  <Words>1360</Words>
  <Application>Microsoft Office PowerPoint</Application>
  <PresentationFormat>Apresentação na tela (4:3)</PresentationFormat>
  <Paragraphs>106</Paragraphs>
  <Slides>38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44" baseType="lpstr">
      <vt:lpstr>Arial</vt:lpstr>
      <vt:lpstr>Arial Black</vt:lpstr>
      <vt:lpstr>Calibri</vt:lpstr>
      <vt:lpstr>docs-Roboto</vt:lpstr>
      <vt:lpstr>Wingdings</vt:lpstr>
      <vt:lpstr>Tema do Office</vt:lpstr>
      <vt:lpstr>Apresentação do PowerPoint</vt:lpstr>
      <vt:lpstr>Apresentação do PowerPoint</vt:lpstr>
      <vt:lpstr>Apresentação do PowerPoint</vt:lpstr>
      <vt:lpstr>“Aumento” do salário</vt:lpstr>
      <vt:lpstr>LEI Nº 10.192, DE 14 DE FEVEREIRODE 2001  “Dispõe sobre medidas complementares ao Plano Real e dá outras providências”</vt:lpstr>
      <vt:lpstr>SOMOS REPRESENTADOS COLETIVAMENTE POR SINDICATOS (LABORAIS E PATRONAIS) </vt:lpstr>
      <vt:lpstr>Precisamos negociar, um a um ?</vt:lpstr>
      <vt:lpstr>NÃO PODEMOS SER REPRESENTADOS POR NENHUM OUTRO SINDICATO</vt:lpstr>
      <vt:lpstr>Como funciona a negociação?</vt:lpstr>
      <vt:lpstr>P A U T A</vt:lpstr>
      <vt:lpstr>Formas de negociação</vt:lpstr>
      <vt:lpstr>Apresentação do PowerPoint</vt:lpstr>
      <vt:lpstr>ORDEM DO DIA (ESTÁ NO EDITAL): </vt:lpstr>
      <vt:lpstr>Apresentação do PowerPoint</vt:lpstr>
      <vt:lpstr>ORDEM DO DIA (ESTÁ NO EDITAL): </vt:lpstr>
      <vt:lpstr>A NOSSA SUGESTÃO DE PAUTA </vt:lpstr>
      <vt:lpstr>A NOSSA SUGESTÃO DE PAUTA </vt:lpstr>
      <vt:lpstr>A NOSSA SUGESTÃO DE PAUTA </vt:lpstr>
      <vt:lpstr>A NOSSA SUGESTÃO DE PAUTA </vt:lpstr>
      <vt:lpstr>A NOSSA SUGESTÃO DE PAUTA </vt:lpstr>
      <vt:lpstr>A NOSSA SUGESTÃO DE PAUTA </vt:lpstr>
      <vt:lpstr>A NOSSA SUGESTÃO DE PAUTA </vt:lpstr>
      <vt:lpstr>A NOSSA SUGESTÃO DE PAUTA </vt:lpstr>
      <vt:lpstr>A NOSSA SUGESTÃO DE PAUTA </vt:lpstr>
      <vt:lpstr>A NOSSA SUGESTÃO DE PAUTA </vt:lpstr>
      <vt:lpstr>Apresentação do PowerPoint</vt:lpstr>
      <vt:lpstr>ORDEM DO DIA (ESTÁ NO EDITAL): </vt:lpstr>
      <vt:lpstr>Apresentação do PowerPoint</vt:lpstr>
      <vt:lpstr>ORDEM DO DIA (ESTÁ NO EDITAL): </vt:lpstr>
      <vt:lpstr>Apresentação do PowerPoint</vt:lpstr>
      <vt:lpstr>ORDEM DO DIA (ESTÁ NO EDITAL): </vt:lpstr>
      <vt:lpstr>CF - Art. 8º É livre a associação profissional ou sindical, observado o seguinte: </vt:lpstr>
      <vt:lpstr>A NOSSA SUGESTÃO </vt:lpstr>
      <vt:lpstr>A NOSSA SUGESTÃO </vt:lpstr>
      <vt:lpstr>Apresentação do PowerPoint</vt:lpstr>
      <vt:lpstr>ORDEM DO DIA (ESTÁ NO EDITAL): </vt:lpstr>
      <vt:lpstr>CONFIRMAÇÃO DE PARTICIPAÇÃO (E LISTA DE PARTICIPAÇÃO)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 L T</dc:title>
  <dc:creator>Nilson Airton Laucksen</dc:creator>
  <cp:lastModifiedBy>Nilson Airton Laucksen</cp:lastModifiedBy>
  <cp:revision>206</cp:revision>
  <dcterms:created xsi:type="dcterms:W3CDTF">2015-06-05T11:21:15Z</dcterms:created>
  <dcterms:modified xsi:type="dcterms:W3CDTF">2025-01-26T00:25:42Z</dcterms:modified>
</cp:coreProperties>
</file>